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OpenSans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huanlan.zhihu.com/p/24648375?refer=marisa" TargetMode="External"/><Relationship Id="rId3" Type="http://schemas.openxmlformats.org/officeDocument/2006/relationships/hyperlink" Target="http://www.changhai.org/articles/science/mathematics/hilbert10/1.php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yinwang.org/blog-cn/2013/07/13/church-turing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http://curtclifton.net/papers/MoseleyMarks06a.pdf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http://curtclifton.net/papers/MoseleyMarks06a.pdf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https://zhuanlan.zhihu.com/p/24648375?refer=marisa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http://www.changhai.org/articles/science/mathematics/hilbert10/1.php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http://www.yinwang.org/blog-cn/2013/07/13/church-turing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https://github.com/MostlyAdequate/mostly-adequate-guide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 Flock {</a:t>
            </a:r>
            <a:br>
              <a:rPr lang="en"/>
            </a:br>
            <a:r>
              <a:rPr lang="en"/>
              <a:t>  constructor(n) {</a:t>
            </a:r>
            <a:br>
              <a:rPr lang="en"/>
            </a:br>
            <a:r>
              <a:rPr lang="en"/>
              <a:t>    this.seagulls = n;</a:t>
            </a:r>
            <a:br>
              <a:rPr lang="en"/>
            </a:br>
            <a:r>
              <a:rPr lang="en"/>
              <a:t>  }</a:t>
            </a:r>
            <a:br>
              <a:rPr lang="en"/>
            </a:br>
            <a:r>
              <a:rPr lang="en"/>
              <a:t>  conjoin (other) {</a:t>
            </a:r>
            <a:br>
              <a:rPr lang="en"/>
            </a:br>
            <a:r>
              <a:rPr lang="en"/>
              <a:t>    this.seagulls += other.seagulls;</a:t>
            </a:r>
            <a:br>
              <a:rPr lang="en"/>
            </a:br>
            <a:r>
              <a:rPr lang="en"/>
              <a:t>    return this;</a:t>
            </a:r>
            <a:br>
              <a:rPr lang="en"/>
            </a:br>
            <a:r>
              <a:rPr lang="en"/>
              <a:t>  }</a:t>
            </a:r>
            <a:br>
              <a:rPr lang="en"/>
            </a:br>
            <a:r>
              <a:rPr lang="en"/>
              <a:t>  breed (other) {</a:t>
            </a:r>
            <a:br>
              <a:rPr lang="en"/>
            </a:br>
            <a:r>
              <a:rPr lang="en"/>
              <a:t>    this.seagulls = this.seagulls * other.seagulls;</a:t>
            </a:r>
            <a:br>
              <a:rPr lang="en"/>
            </a:br>
            <a:r>
              <a:rPr lang="en"/>
              <a:t>    return this;</a:t>
            </a:r>
            <a:br>
              <a:rPr lang="en"/>
            </a:br>
            <a:r>
              <a:rPr lang="en"/>
              <a:t>  }</a:t>
            </a:r>
            <a:br>
              <a:rPr lang="en"/>
            </a:br>
            <a:r>
              <a:rPr lang="en"/>
              <a:t>}</a:t>
            </a:r>
            <a:br>
              <a:rPr lang="en"/>
            </a:br>
            <a:br>
              <a:rPr lang="en"/>
            </a:br>
            <a:r>
              <a:rPr lang="en"/>
              <a:t>var flock_a = new Flock(4);</a:t>
            </a:r>
            <a:br>
              <a:rPr lang="en"/>
            </a:br>
            <a:r>
              <a:rPr lang="en"/>
              <a:t>var flock_b = new Flock(2);</a:t>
            </a:r>
            <a:br>
              <a:rPr lang="en"/>
            </a:br>
            <a:r>
              <a:rPr lang="en"/>
              <a:t>var flock_c = new Flock(0);</a:t>
            </a:r>
            <a:br>
              <a:rPr lang="en"/>
            </a:br>
            <a:br>
              <a:rPr lang="en"/>
            </a:br>
            <a:r>
              <a:rPr lang="en"/>
              <a:t>flock_a</a:t>
            </a:r>
            <a:br>
              <a:rPr lang="en"/>
            </a:br>
            <a:r>
              <a:rPr lang="en"/>
              <a:t>  .conjoin(flock_c)</a:t>
            </a:r>
            <a:br>
              <a:rPr lang="en"/>
            </a:br>
            <a:r>
              <a:rPr lang="en"/>
              <a:t>  .breed(flock_b)</a:t>
            </a:r>
            <a:br>
              <a:rPr lang="en"/>
            </a:br>
            <a:r>
              <a:rPr lang="en"/>
              <a:t>  .conjoin(flock_a.breed(flock_b))</a:t>
            </a:r>
            <a:br>
              <a:rPr lang="en"/>
            </a:br>
            <a:r>
              <a:rPr lang="en"/>
              <a:t>  .seagulls;</a:t>
            </a:r>
            <a:br>
              <a:rPr lang="en"/>
            </a:br>
            <a:r>
              <a:rPr lang="en"/>
              <a:t>/*</a:t>
            </a:r>
            <a:br>
              <a:rPr lang="en"/>
            </a:br>
            <a:r>
              <a:rPr lang="en"/>
              <a:t>32</a:t>
            </a:r>
            <a:br>
              <a:rPr lang="en"/>
            </a:br>
            <a:r>
              <a:rPr lang="en"/>
              <a:t>*/</a:t>
            </a:r>
            <a:br>
              <a:rPr lang="en"/>
            </a:br>
            <a:br>
              <a:rPr lang="en"/>
            </a:b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var conjoin = function(flock_x, flock_y) { return flock_x + flock_y };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var breed = function(flock_x, flock_y) { return flock_x * flock_y };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var flock_a = 4;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var flock_b = 2;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var flock_c = 0;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conjoin(breed(flock_b, conjoin(flock_a, flock_c)), breed(flock_a, flock_b));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/*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16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*/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var add = function(x, y) { return x + y };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var multiply = function(x, y) { return x * y };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var flock_a = 4;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var flock_b = 2;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var flock_c = 0;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add(multiply(flock_b, add(flock_a, flock_c)), multiply(flock_a, flock_b));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/*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16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*/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 结合律（assosiative）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add(add(x, y), z) == add(x, add(y, z));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 交换律（commutative）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add(x, y) == add(y, x);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 同一律（identity）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add(x, 0) == x;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 分配律（distributive）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multiply(x, add(y,z)) == add(multiply(x, y), multiply(x, z));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Relationship Id="rId3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Relationship Id="rId3" Type="http://schemas.openxmlformats.org/officeDocument/2006/relationships/image" Target="../media/image0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idx="12" type="sldNum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9" name="Shape 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0A0E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" name="Shape 10"/>
          <p:cNvCxnSpPr/>
          <p:nvPr/>
        </p:nvCxnSpPr>
        <p:spPr>
          <a:xfrm flipH="1" rot="10800000">
            <a:off x="638175" y="3049774"/>
            <a:ext cx="5793900" cy="3000"/>
          </a:xfrm>
          <a:prstGeom prst="straightConnector1">
            <a:avLst/>
          </a:prstGeom>
          <a:noFill/>
          <a:ln cap="flat" cmpd="sng" w="28575">
            <a:solidFill>
              <a:srgbClr val="C5E1F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title"/>
          </p:nvPr>
        </p:nvSpPr>
        <p:spPr>
          <a:xfrm>
            <a:off x="489275" y="1867075"/>
            <a:ext cx="7868999" cy="10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pen Sans"/>
              <a:buNone/>
              <a:defRPr b="0" i="0" sz="4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89275" y="3202825"/>
            <a:ext cx="7012799" cy="166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Confidential</a:t>
            </a:r>
          </a:p>
        </p:txBody>
      </p:sp>
      <p:pic>
        <p:nvPicPr>
          <p:cNvPr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41487" y="4206962"/>
            <a:ext cx="7715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450" y="4206975"/>
            <a:ext cx="771525" cy="7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0" y="1964700"/>
            <a:ext cx="9144000" cy="1214100"/>
          </a:xfrm>
          <a:prstGeom prst="rect">
            <a:avLst/>
          </a:prstGeom>
          <a:solidFill>
            <a:srgbClr val="FFFFFF">
              <a:alpha val="90588"/>
            </a:srgb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3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77" name="Shape 77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7675" y="4799698"/>
            <a:ext cx="1093910" cy="2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ue Callout Slide">
    <p:bg>
      <p:bgPr>
        <a:solidFill>
          <a:srgbClr val="20A0E9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0" y="1002800"/>
            <a:ext cx="91440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pen Sans"/>
              <a:buNone/>
              <a:defRPr b="0" i="0" sz="4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83" name="Shape 83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Two 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520600" y="901550"/>
            <a:ext cx="3977699" cy="320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4635900" y="901550"/>
            <a:ext cx="3977699" cy="320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88" name="Shape 88"/>
          <p:cNvCxnSpPr/>
          <p:nvPr/>
        </p:nvCxnSpPr>
        <p:spPr>
          <a:xfrm rot="10800000">
            <a:off x="4349874" y="1170924"/>
            <a:ext cx="1198" cy="3161098"/>
          </a:xfrm>
          <a:prstGeom prst="straightConnector1">
            <a:avLst/>
          </a:prstGeom>
          <a:noFill/>
          <a:ln cap="flat" cmpd="sng" w="19050">
            <a:solidFill>
              <a:srgbClr val="E6E7E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9" name="Shape 89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90" name="Shape 90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213425" y="137775"/>
            <a:ext cx="8269798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28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pic>
        <p:nvPicPr>
          <p:cNvPr id="92" name="Shape 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95" name="Shape 95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213425" y="137775"/>
            <a:ext cx="8269798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28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100" name="Shape 100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3259800" y="1128350"/>
            <a:ext cx="1668300" cy="481800"/>
          </a:xfrm>
          <a:prstGeom prst="rect">
            <a:avLst/>
          </a:prstGeom>
          <a:solidFill>
            <a:srgbClr val="20A0E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107875" y="1603250"/>
            <a:ext cx="8826900" cy="0"/>
          </a:xfrm>
          <a:prstGeom prst="straightConnector1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Shape 105"/>
          <p:cNvCxnSpPr/>
          <p:nvPr/>
        </p:nvCxnSpPr>
        <p:spPr>
          <a:xfrm>
            <a:off x="6329850" y="1128350"/>
            <a:ext cx="0" cy="3536700"/>
          </a:xfrm>
          <a:prstGeom prst="straightConnector1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Shape 106"/>
          <p:cNvCxnSpPr/>
          <p:nvPr/>
        </p:nvCxnSpPr>
        <p:spPr>
          <a:xfrm>
            <a:off x="7765050" y="1128350"/>
            <a:ext cx="0" cy="3536700"/>
          </a:xfrm>
          <a:prstGeom prst="straightConnector1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Shape 107"/>
          <p:cNvCxnSpPr/>
          <p:nvPr/>
        </p:nvCxnSpPr>
        <p:spPr>
          <a:xfrm>
            <a:off x="107875" y="2331661"/>
            <a:ext cx="8826900" cy="0"/>
          </a:xfrm>
          <a:prstGeom prst="straightConnector1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Shape 108"/>
          <p:cNvCxnSpPr/>
          <p:nvPr/>
        </p:nvCxnSpPr>
        <p:spPr>
          <a:xfrm>
            <a:off x="107875" y="2732786"/>
            <a:ext cx="8826900" cy="0"/>
          </a:xfrm>
          <a:prstGeom prst="straightConnector1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Shape 109"/>
          <p:cNvCxnSpPr/>
          <p:nvPr/>
        </p:nvCxnSpPr>
        <p:spPr>
          <a:xfrm>
            <a:off x="107875" y="3118575"/>
            <a:ext cx="8826900" cy="0"/>
          </a:xfrm>
          <a:prstGeom prst="straightConnector1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Shape 110"/>
          <p:cNvCxnSpPr/>
          <p:nvPr/>
        </p:nvCxnSpPr>
        <p:spPr>
          <a:xfrm>
            <a:off x="107875" y="3501787"/>
            <a:ext cx="8826900" cy="0"/>
          </a:xfrm>
          <a:prstGeom prst="straightConnector1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107875" y="3912050"/>
            <a:ext cx="8826900" cy="0"/>
          </a:xfrm>
          <a:prstGeom prst="straightConnector1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Shape 112"/>
          <p:cNvCxnSpPr/>
          <p:nvPr/>
        </p:nvCxnSpPr>
        <p:spPr>
          <a:xfrm>
            <a:off x="107875" y="4295525"/>
            <a:ext cx="8826900" cy="0"/>
          </a:xfrm>
          <a:prstGeom prst="straightConnector1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Shape 113"/>
          <p:cNvCxnSpPr/>
          <p:nvPr/>
        </p:nvCxnSpPr>
        <p:spPr>
          <a:xfrm>
            <a:off x="107875" y="1961650"/>
            <a:ext cx="8826900" cy="0"/>
          </a:xfrm>
          <a:prstGeom prst="straightConnector1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Shape 114"/>
          <p:cNvCxnSpPr/>
          <p:nvPr/>
        </p:nvCxnSpPr>
        <p:spPr>
          <a:xfrm>
            <a:off x="4919525" y="1128350"/>
            <a:ext cx="0" cy="3536700"/>
          </a:xfrm>
          <a:prstGeom prst="straightConnector1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Shape 115"/>
          <p:cNvSpPr txBox="1"/>
          <p:nvPr>
            <p:ph idx="1" type="subTitle"/>
          </p:nvPr>
        </p:nvSpPr>
        <p:spPr>
          <a:xfrm>
            <a:off x="203875" y="1983500"/>
            <a:ext cx="2621698" cy="34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Font typeface="Open Sans"/>
              <a:buNone/>
              <a:defRPr b="0" i="0" sz="8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2" type="subTitle"/>
          </p:nvPr>
        </p:nvSpPr>
        <p:spPr>
          <a:xfrm>
            <a:off x="203875" y="1602050"/>
            <a:ext cx="2621698" cy="34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Font typeface="Open Sans"/>
              <a:buNone/>
              <a:defRPr b="0" i="0" sz="8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3" type="subTitle"/>
          </p:nvPr>
        </p:nvSpPr>
        <p:spPr>
          <a:xfrm>
            <a:off x="203875" y="2358086"/>
            <a:ext cx="2621698" cy="34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Font typeface="Open Sans"/>
              <a:buNone/>
              <a:defRPr b="0" i="0" sz="8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4" type="subTitle"/>
          </p:nvPr>
        </p:nvSpPr>
        <p:spPr>
          <a:xfrm>
            <a:off x="203875" y="2742636"/>
            <a:ext cx="2621698" cy="34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Font typeface="Open Sans"/>
              <a:buNone/>
              <a:defRPr b="0" i="0" sz="8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5" type="subTitle"/>
          </p:nvPr>
        </p:nvSpPr>
        <p:spPr>
          <a:xfrm>
            <a:off x="203875" y="3136025"/>
            <a:ext cx="2621698" cy="34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Font typeface="Open Sans"/>
              <a:buNone/>
              <a:defRPr b="0" i="0" sz="8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6" type="subTitle"/>
          </p:nvPr>
        </p:nvSpPr>
        <p:spPr>
          <a:xfrm>
            <a:off x="203875" y="3524037"/>
            <a:ext cx="2621698" cy="34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Font typeface="Open Sans"/>
              <a:buNone/>
              <a:defRPr b="0" i="0" sz="8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7" type="subTitle"/>
          </p:nvPr>
        </p:nvSpPr>
        <p:spPr>
          <a:xfrm>
            <a:off x="203875" y="3909775"/>
            <a:ext cx="2621698" cy="34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Font typeface="Open Sans"/>
              <a:buNone/>
              <a:defRPr b="0" i="0" sz="8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8" type="subTitle"/>
          </p:nvPr>
        </p:nvSpPr>
        <p:spPr>
          <a:xfrm>
            <a:off x="203875" y="4295500"/>
            <a:ext cx="2621698" cy="34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Font typeface="Open Sans"/>
              <a:buNone/>
              <a:defRPr b="0" i="0" sz="8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/>
          <p:nvPr/>
        </p:nvSpPr>
        <p:spPr>
          <a:xfrm>
            <a:off x="3259800" y="1545225"/>
            <a:ext cx="1668300" cy="3146700"/>
          </a:xfrm>
          <a:prstGeom prst="rect">
            <a:avLst/>
          </a:prstGeom>
          <a:solidFill>
            <a:srgbClr val="379DD7">
              <a:alpha val="27058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125" name="Shape 125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213425" y="137775"/>
            <a:ext cx="8269798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28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pic>
        <p:nvPicPr>
          <p:cNvPr id="127" name="Shape 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775" y="1166849"/>
            <a:ext cx="418590" cy="34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059" y="1166855"/>
            <a:ext cx="418590" cy="34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Blue">
    <p:bg>
      <p:bgPr>
        <a:solidFill>
          <a:srgbClr val="20A0E9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132" name="Shape 132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adeshift Colors">
    <p:bg>
      <p:bgPr>
        <a:solidFill>
          <a:srgbClr val="20A0E9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133150" y="501125"/>
            <a:ext cx="1658700" cy="720299"/>
          </a:xfrm>
          <a:prstGeom prst="rect">
            <a:avLst/>
          </a:prstGeom>
          <a:solidFill>
            <a:srgbClr val="20A0E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133150" y="1581500"/>
            <a:ext cx="1658700" cy="720299"/>
          </a:xfrm>
          <a:prstGeom prst="rect">
            <a:avLst/>
          </a:prstGeom>
          <a:solidFill>
            <a:srgbClr val="6BAE5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133150" y="2732325"/>
            <a:ext cx="1658700" cy="720299"/>
          </a:xfrm>
          <a:prstGeom prst="rect">
            <a:avLst/>
          </a:prstGeom>
          <a:solidFill>
            <a:srgbClr val="1E3D5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33150" y="3828350"/>
            <a:ext cx="1658700" cy="720299"/>
          </a:xfrm>
          <a:prstGeom prst="rect">
            <a:avLst/>
          </a:prstGeom>
          <a:solidFill>
            <a:srgbClr val="C5E1F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052391" y="501125"/>
            <a:ext cx="1658700" cy="720299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2052391" y="1581500"/>
            <a:ext cx="1658700" cy="720299"/>
          </a:xfrm>
          <a:prstGeom prst="rect">
            <a:avLst/>
          </a:prstGeom>
          <a:solidFill>
            <a:srgbClr val="FF52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2052391" y="2732325"/>
            <a:ext cx="1658700" cy="720299"/>
          </a:xfrm>
          <a:prstGeom prst="rect">
            <a:avLst/>
          </a:prstGeom>
          <a:solidFill>
            <a:srgbClr val="F6AE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2052391" y="3828350"/>
            <a:ext cx="1658700" cy="72029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3993828" y="501125"/>
            <a:ext cx="1658700" cy="72029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3993828" y="1581500"/>
            <a:ext cx="1658700" cy="72029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3993828" y="2732325"/>
            <a:ext cx="1658700" cy="720299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3993828" y="3828350"/>
            <a:ext cx="1658700" cy="720299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6068453" y="501125"/>
            <a:ext cx="1658700" cy="720299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6068453" y="1581500"/>
            <a:ext cx="1658700" cy="72029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AND_BODY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 flipH="1" rot="10800000">
            <a:off x="0" y="1685998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0" y="970775"/>
            <a:ext cx="9144000" cy="8237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301450" y="0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One Colum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idx="1" type="body"/>
          </p:nvPr>
        </p:nvSpPr>
        <p:spPr>
          <a:xfrm>
            <a:off x="520600" y="901550"/>
            <a:ext cx="8161798" cy="3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646464"/>
              </a:buClr>
              <a:buFont typeface="Open Sans"/>
              <a:buNone/>
              <a:defRPr b="0" i="0" sz="1400" u="none" cap="none" strike="noStrike">
                <a:solidFill>
                  <a:srgbClr val="64646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19" name="Shape 19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213425" y="137775"/>
            <a:ext cx="8269798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28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ord diagram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idx="12" type="sldNum"/>
          </p:nvPr>
        </p:nvSpPr>
        <p:spPr>
          <a:xfrm>
            <a:off x="8556790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" name="Shape 24"/>
          <p:cNvSpPr txBox="1"/>
          <p:nvPr>
            <p:ph idx="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25" name="Shape 25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335800" y="2202250"/>
            <a:ext cx="1675499" cy="65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14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00909" y="2929925"/>
            <a:ext cx="16629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3" type="title"/>
          </p:nvPr>
        </p:nvSpPr>
        <p:spPr>
          <a:xfrm>
            <a:off x="2100050" y="2202250"/>
            <a:ext cx="1675499" cy="65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14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4" type="body"/>
          </p:nvPr>
        </p:nvSpPr>
        <p:spPr>
          <a:xfrm>
            <a:off x="2065158" y="2929925"/>
            <a:ext cx="16629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5" type="title"/>
          </p:nvPr>
        </p:nvSpPr>
        <p:spPr>
          <a:xfrm>
            <a:off x="3823125" y="2202250"/>
            <a:ext cx="1675499" cy="65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14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6" type="body"/>
          </p:nvPr>
        </p:nvSpPr>
        <p:spPr>
          <a:xfrm>
            <a:off x="3829408" y="2929925"/>
            <a:ext cx="16629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7" type="title"/>
          </p:nvPr>
        </p:nvSpPr>
        <p:spPr>
          <a:xfrm>
            <a:off x="5546200" y="2202250"/>
            <a:ext cx="1675499" cy="65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14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8" type="body"/>
          </p:nvPr>
        </p:nvSpPr>
        <p:spPr>
          <a:xfrm>
            <a:off x="5552483" y="2847550"/>
            <a:ext cx="16629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9" type="title"/>
          </p:nvPr>
        </p:nvSpPr>
        <p:spPr>
          <a:xfrm>
            <a:off x="7269275" y="2202250"/>
            <a:ext cx="1675499" cy="65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14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3" type="body"/>
          </p:nvPr>
        </p:nvSpPr>
        <p:spPr>
          <a:xfrm>
            <a:off x="7031585" y="2834550"/>
            <a:ext cx="16629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Font typeface="Open Sans"/>
              <a:buNone/>
              <a:defRPr b="0" i="0" sz="1000" u="none" cap="none" strike="noStrike">
                <a:solidFill>
                  <a:srgbClr val="6C6C6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4" type="title"/>
          </p:nvPr>
        </p:nvSpPr>
        <p:spPr>
          <a:xfrm>
            <a:off x="213425" y="137775"/>
            <a:ext cx="8269798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28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pic>
        <p:nvPicPr>
          <p:cNvPr id="37" name="Shape 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_Long Headline">
    <p:bg>
      <p:bgPr>
        <a:solidFill>
          <a:srgbClr val="20A0E9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hape 39"/>
          <p:cNvCxnSpPr/>
          <p:nvPr/>
        </p:nvCxnSpPr>
        <p:spPr>
          <a:xfrm>
            <a:off x="558475" y="4500325"/>
            <a:ext cx="5873700" cy="0"/>
          </a:xfrm>
          <a:prstGeom prst="straightConnector1">
            <a:avLst/>
          </a:prstGeom>
          <a:noFill/>
          <a:ln cap="flat" cmpd="sng" w="28575">
            <a:solidFill>
              <a:srgbClr val="C5E1F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422400" y="1994750"/>
            <a:ext cx="61092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  <a:defRPr b="0" i="0" sz="4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Confidential</a:t>
            </a:r>
          </a:p>
        </p:txBody>
      </p:sp>
      <p:pic>
        <p:nvPicPr>
          <p:cNvPr id="42" name="Shape 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41487" y="4206962"/>
            <a:ext cx="7715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450" y="4206975"/>
            <a:ext cx="771525" cy="7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Blue Title and One Columns">
    <p:bg>
      <p:bgPr>
        <a:solidFill>
          <a:srgbClr val="20A0E9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520600" y="901550"/>
            <a:ext cx="81912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47" name="Shape 47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175325" y="142875"/>
            <a:ext cx="8269798" cy="98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pen Sans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9" name="Shape 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ue Title and Two Columns">
    <p:bg>
      <p:bgPr>
        <a:solidFill>
          <a:srgbClr val="20A0E9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520600" y="901550"/>
            <a:ext cx="3585000" cy="320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4635900" y="901550"/>
            <a:ext cx="3977699" cy="320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7432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32004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3657600" marR="0" rtl="0" algn="l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FFFFFF"/>
              </a:buClr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3" name="Shape 53"/>
          <p:cNvCxnSpPr/>
          <p:nvPr/>
        </p:nvCxnSpPr>
        <p:spPr>
          <a:xfrm rot="10800000">
            <a:off x="4349874" y="1170924"/>
            <a:ext cx="1198" cy="3161098"/>
          </a:xfrm>
          <a:prstGeom prst="straightConnector1">
            <a:avLst/>
          </a:prstGeom>
          <a:noFill/>
          <a:ln cap="flat" cmpd="sng" w="19050">
            <a:solidFill>
              <a:srgbClr val="C5E1F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4" name="Shape 54"/>
          <p:cNvSpPr txBox="1"/>
          <p:nvPr>
            <p:ph type="title"/>
          </p:nvPr>
        </p:nvSpPr>
        <p:spPr>
          <a:xfrm>
            <a:off x="175325" y="142875"/>
            <a:ext cx="8269798" cy="98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pen Sans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56" name="Shape 56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ue Title ">
    <p:bg>
      <p:bgPr>
        <a:solidFill>
          <a:srgbClr val="20A0E9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60" name="Shape 60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175325" y="142875"/>
            <a:ext cx="8269798" cy="98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pen Sans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2" name="Shape 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Quot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0" y="1002800"/>
            <a:ext cx="91440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42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65" name="Shape 65"/>
          <p:cNvSpPr txBox="1"/>
          <p:nvPr/>
        </p:nvSpPr>
        <p:spPr>
          <a:xfrm>
            <a:off x="0" y="1218725"/>
            <a:ext cx="8884499" cy="66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Times New Roman"/>
              <a:buNone/>
            </a:pPr>
            <a:r>
              <a:rPr b="1" i="0" lang="en" sz="9600" u="none" cap="none" strike="noStrike">
                <a:solidFill>
                  <a:srgbClr val="20A0E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</a:p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67" name="Shape 67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0" y="1002800"/>
            <a:ext cx="91440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Font typeface="Open Sans"/>
              <a:buNone/>
              <a:defRPr b="0" i="0" sz="42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0" y="4780748"/>
            <a:ext cx="39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72" name="Shape 72"/>
          <p:cNvSpPr txBox="1"/>
          <p:nvPr/>
        </p:nvSpPr>
        <p:spPr>
          <a:xfrm>
            <a:off x="294627" y="4810735"/>
            <a:ext cx="1924498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0E9"/>
              </a:buClr>
              <a:buSzPct val="25000"/>
              <a:buFont typeface="Open Sans"/>
              <a:buNone/>
            </a:pPr>
            <a:r>
              <a:rPr b="0" i="0" lang="en" sz="1000" u="none" cap="none" strike="noStrike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|  Confidential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9462" y="4898612"/>
            <a:ext cx="3524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0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jpg"/><Relationship Id="rId5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89275" y="1867075"/>
            <a:ext cx="82053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3600"/>
              <a:t>Intro. to Functional Programming (1)</a:t>
            </a:r>
          </a:p>
        </p:txBody>
      </p:sp>
      <p:sp>
        <p:nvSpPr>
          <p:cNvPr id="160" name="Shape 160"/>
          <p:cNvSpPr txBox="1"/>
          <p:nvPr>
            <p:ph idx="1" type="subTitle"/>
          </p:nvPr>
        </p:nvSpPr>
        <p:spPr>
          <a:xfrm>
            <a:off x="489275" y="3202825"/>
            <a:ext cx="7012799" cy="166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纯</a:t>
            </a:r>
            <a:r>
              <a:rPr lang="en"/>
              <a:t>函数的好处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1057900" y="660725"/>
            <a:ext cx="65115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纯函数是这样一种函数，即相同的输入，永远会得到相同的输出，而且没有任何可观察的副作用。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00" y="1676450"/>
            <a:ext cx="2486549" cy="31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075" y="2225800"/>
            <a:ext cx="1888974" cy="26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0" name="Shape 240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纯函数的好处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546350" y="831225"/>
            <a:ext cx="65115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        依赖状态是影响系统复杂度的罪魁祸首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899" y="1974875"/>
            <a:ext cx="2880874" cy="18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399" y="1974875"/>
            <a:ext cx="3145700" cy="14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纯函数的好处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1168950" y="738550"/>
            <a:ext cx="65115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可缓存性，我们可以缓存任意一个函数，不管它们看起来多么具有破坏性。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750" y="1687150"/>
            <a:ext cx="4149076" cy="301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纯函数的好处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1168950" y="610675"/>
            <a:ext cx="65115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可移植性／自文档化</a:t>
            </a: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。</a:t>
            </a: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纯函数的依赖很明确，因此更易于观察和理解——没有偷偷摸摸的小动作。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98" y="1498525"/>
            <a:ext cx="2579294" cy="31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643" y="1498525"/>
            <a:ext cx="2865045" cy="31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6232800" y="1498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你上一次把某个类方法拷贝到新的应用中是什么时候？我最喜欢的名言之一是 Erlang 语言的作者 Joe Armstrong 说的这句话：“面向对象语言的问题是，它们永远都要随身携带那些隐式的环境。你只需要一个香蕉，但却得到一个拿着香蕉的大猩猩...以及整个丛林”。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7" name="Shape 267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纯函数的好处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1132500" y="781862"/>
            <a:ext cx="65115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        可测试性，我们不需要伪造一个“真实的”支付网关，或者每一次测试之前都要配置、之后都要断言状态（assert the state）。只需简单地给函数一个输入，然后断言输出就好了</a:t>
            </a: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。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249" y="3631124"/>
            <a:ext cx="4156374" cy="11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250" y="1843024"/>
            <a:ext cx="4156374" cy="16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6" name="Shape 276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纯函数的好处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1057900" y="1240150"/>
            <a:ext cx="628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并行代码</a:t>
            </a: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。我们可以并行运行任意纯函数。因为纯函数根本不需要访问共享的内存，而且根据其定义，纯函数也不会因副作用而进入竞争态。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0A0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	合理性。</a:t>
            </a: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我们可以使用一种叫做“等式推导”的技术来分析代码。我们重构海鸥程序使用的正是这项技术：利用加和乘的特性。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柯里化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980475" y="802500"/>
            <a:ext cx="68313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curry 的概念很简单：只传递给函数一部分参数来调用它，让它返回一个函数去处理剩下的参数。通过简单地传递几个参数，就能动态创建实用的新函数，curry为我们提供了动态拆分函数的能力。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974" y="2340500"/>
            <a:ext cx="3605574" cy="138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1" name="Shape 291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代码组合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150" y="1834500"/>
            <a:ext cx="6467925" cy="18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980475" y="802500"/>
            <a:ext cx="68313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组合看起来像是在饲养函数。你就是饲养员，选择两个有特点又遭你喜欢的函数，让它们结合，产下一个崭新的函数。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149" y="3867300"/>
            <a:ext cx="6467924" cy="852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代码组合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898000" y="727925"/>
            <a:ext cx="68313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结合律的一大好处是任何一个函数分组都可以被拆开来，然后再以它们自己的组合方式打包在一起。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349" y="1729775"/>
            <a:ext cx="4697988" cy="280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pointfree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898000" y="727925"/>
            <a:ext cx="68313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pointfree 模式指的是，函数无须提及将要操作的数据是什么样的。一等公民的函数、柯里化（curry）以及组合协作起来非常有助于实现这种模式。pointfree 模式能够帮助我们减少不必要的命名，让代码保持简洁和通用。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849" y="2273300"/>
            <a:ext cx="5161523" cy="1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我们在做什么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349" y="633075"/>
            <a:ext cx="4394224" cy="32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42688"/>
            <a:ext cx="9144000" cy="106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6" name="Shape 316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示例应用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898000" y="898450"/>
            <a:ext cx="7169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声明式代码，与命令式不同，声明式意味着我们要写表达式，而不是一步一步的指示。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474" y="1728500"/>
            <a:ext cx="3728225" cy="21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25" y="1728500"/>
            <a:ext cx="3353874" cy="24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5" name="Shape 325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示例应用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260862" y="720475"/>
            <a:ext cx="7169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只说做什么，不说怎么做。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50" y="1203725"/>
            <a:ext cx="3234424" cy="29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924" y="1203725"/>
            <a:ext cx="4379624" cy="33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4" name="Shape 334"/>
          <p:cNvSpPr txBox="1"/>
          <p:nvPr>
            <p:ph type="title"/>
          </p:nvPr>
        </p:nvSpPr>
        <p:spPr>
          <a:xfrm>
            <a:off x="178750" y="315750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总结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628775" y="1236275"/>
            <a:ext cx="71298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我们已经见识到如何在一个小而不失真实的应用中运用新技能了，也已经使用过函数式这个“数学框架”来推导和重构代码了。但是异常处理以及代码分支呢？如何让整个应用都是函数式的，而不仅仅是把破坏性的函数放到命名空间下？如何让应用更安全更富有表现力？且听下回分解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1" name="Shape 341"/>
          <p:cNvSpPr txBox="1"/>
          <p:nvPr>
            <p:ph type="title"/>
          </p:nvPr>
        </p:nvSpPr>
        <p:spPr>
          <a:xfrm>
            <a:off x="178750" y="315750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思考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628775" y="1236275"/>
            <a:ext cx="71298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0A0E9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如何写出一个递归求斐波那契数列的函数，但是该函数的效率要求等同于for循环版？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0A0E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0A0E9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20A0E9"/>
                </a:solidFill>
                <a:latin typeface="Open Sans"/>
                <a:ea typeface="Open Sans"/>
                <a:cs typeface="Open Sans"/>
                <a:sym typeface="Open Sans"/>
              </a:rPr>
              <a:t>如何写出一个lambda的递归调用？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我们在做什么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073" y="923650"/>
            <a:ext cx="4949195" cy="37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969" y="1867137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我们在做什么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274" y="859625"/>
            <a:ext cx="2626589" cy="3715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ocw.mit.edu/courses/electrical-engineering-and-computer-science/6-844-computability-theory-of-and-with-scheme-spring-2003/6-844s03.jpg"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850" y="1832212"/>
            <a:ext cx="1975949" cy="18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75" y="859625"/>
            <a:ext cx="2522447" cy="37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我们在做什么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724" y="912975"/>
            <a:ext cx="3640931" cy="37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引子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843600"/>
            <a:ext cx="3560569" cy="371577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type="title"/>
          </p:nvPr>
        </p:nvSpPr>
        <p:spPr>
          <a:xfrm>
            <a:off x="5188925" y="1775837"/>
            <a:ext cx="2510700" cy="185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       这段代码定义了海鸥群类，并基于该类定义了海鸥群的合并和繁殖方法，但是最终计算出的结果却不是预期中的16，问题出在哪？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6" name="Shape 206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引子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374" y="2789075"/>
            <a:ext cx="6529551" cy="199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375" y="654474"/>
            <a:ext cx="6529549" cy="20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4" name="Shape 214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引子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50" y="2994724"/>
            <a:ext cx="7730775" cy="18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550" y="751025"/>
            <a:ext cx="5205974" cy="20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2" type="sldNum"/>
          </p:nvPr>
        </p:nvSpPr>
        <p:spPr>
          <a:xfrm>
            <a:off x="0" y="4780748"/>
            <a:ext cx="3984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20A0E9"/>
              </a:buClr>
              <a:buSzPct val="25000"/>
              <a:buFont typeface="Open Sans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2" name="Shape 222"/>
          <p:cNvSpPr txBox="1"/>
          <p:nvPr>
            <p:ph type="title"/>
          </p:nvPr>
        </p:nvSpPr>
        <p:spPr>
          <a:xfrm>
            <a:off x="178750" y="123925"/>
            <a:ext cx="8269800" cy="9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一等公民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924" y="859650"/>
            <a:ext cx="3981774" cy="116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636" y="2330051"/>
            <a:ext cx="4390351" cy="9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924" y="3801175"/>
            <a:ext cx="3534150" cy="4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deshift Maste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